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66" r:id="rId6"/>
    <p:sldId id="267" r:id="rId7"/>
    <p:sldId id="278" r:id="rId8"/>
    <p:sldId id="263" r:id="rId9"/>
    <p:sldId id="279" r:id="rId10"/>
    <p:sldId id="280" r:id="rId11"/>
    <p:sldId id="281" r:id="rId12"/>
    <p:sldId id="270" r:id="rId13"/>
    <p:sldId id="273" r:id="rId14"/>
    <p:sldId id="284" r:id="rId15"/>
    <p:sldId id="285" r:id="rId16"/>
    <p:sldId id="286" r:id="rId17"/>
    <p:sldId id="287" r:id="rId18"/>
    <p:sldId id="288" r:id="rId19"/>
    <p:sldId id="289" r:id="rId20"/>
    <p:sldId id="290" r:id="rId21"/>
    <p:sldId id="291" r:id="rId22"/>
    <p:sldId id="292" r:id="rId23"/>
    <p:sldId id="293"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10/5/2023</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10/5/2023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6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4" y="753034"/>
            <a:ext cx="6815446" cy="3887390"/>
          </a:xfrm>
        </p:spPr>
        <p:txBody>
          <a:bodyPr/>
          <a:lstStyle/>
          <a:p>
            <a:r>
              <a:rPr lang="en-US" dirty="0"/>
              <a:t>Statistics for Data Science</a:t>
            </a: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649045" y="4640424"/>
            <a:ext cx="6437555" cy="1303176"/>
          </a:xfrm>
        </p:spPr>
        <p:txBody>
          <a:bodyPr/>
          <a:lstStyle/>
          <a:p>
            <a:r>
              <a:rPr lang="en-US" dirty="0"/>
              <a:t>Wycliffe Bosire</a:t>
            </a:r>
          </a:p>
        </p:txBody>
      </p:sp>
      <p:pic>
        <p:nvPicPr>
          <p:cNvPr id="5" name="Picture Placeholder 4" descr="A picture containing mountain, sky, outdoor, nature, sunrise ">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113533" y="0"/>
            <a:ext cx="4082983" cy="6858000"/>
          </a:xfrm>
        </p:spPr>
      </p:pic>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90500"/>
            <a:ext cx="10036292" cy="773776"/>
          </a:xfrm>
        </p:spPr>
        <p:txBody>
          <a:bodyPr>
            <a:normAutofit fontScale="90000"/>
          </a:bodyPr>
          <a:lstStyle/>
          <a:p>
            <a:r>
              <a:rPr lang="en-US" dirty="0"/>
              <a:t>Statistics Basics</a:t>
            </a:r>
          </a:p>
        </p:txBody>
      </p:sp>
      <p:sp>
        <p:nvSpPr>
          <p:cNvPr id="14" name="Text Placeholder 13">
            <a:extLst>
              <a:ext uri="{FF2B5EF4-FFF2-40B4-BE49-F238E27FC236}">
                <a16:creationId xmlns:a16="http://schemas.microsoft.com/office/drawing/2014/main" id="{61A6601B-A3E2-47A2-B731-4FE03C43E2B0}"/>
              </a:ext>
            </a:extLst>
          </p:cNvPr>
          <p:cNvSpPr>
            <a:spLocks noGrp="1"/>
          </p:cNvSpPr>
          <p:nvPr>
            <p:ph type="body" sz="quarter" idx="14"/>
          </p:nvPr>
        </p:nvSpPr>
        <p:spPr>
          <a:xfrm>
            <a:off x="1209243" y="1764139"/>
            <a:ext cx="4756714" cy="597604"/>
          </a:xfrm>
        </p:spPr>
        <p:txBody>
          <a:bodyPr/>
          <a:lstStyle/>
          <a:p>
            <a:r>
              <a:rPr lang="en-US" dirty="0"/>
              <a:t>Descriptive Statistics</a:t>
            </a:r>
          </a:p>
        </p:txBody>
      </p:sp>
      <p:sp>
        <p:nvSpPr>
          <p:cNvPr id="13" name="Content Placeholder 12">
            <a:extLst>
              <a:ext uri="{FF2B5EF4-FFF2-40B4-BE49-F238E27FC236}">
                <a16:creationId xmlns:a16="http://schemas.microsoft.com/office/drawing/2014/main" id="{ABAEE544-8FB3-4E56-91A9-A6964539DCB7}"/>
              </a:ext>
            </a:extLst>
          </p:cNvPr>
          <p:cNvSpPr>
            <a:spLocks noGrp="1"/>
          </p:cNvSpPr>
          <p:nvPr>
            <p:ph type="body" sz="quarter" idx="17"/>
          </p:nvPr>
        </p:nvSpPr>
        <p:spPr>
          <a:xfrm>
            <a:off x="1209243" y="2374900"/>
            <a:ext cx="4756714" cy="3365500"/>
          </a:xfrm>
        </p:spPr>
        <p:txBody>
          <a:bodyPr/>
          <a:lstStyle/>
          <a:p>
            <a:r>
              <a:rPr lang="en-US" sz="1600" dirty="0"/>
              <a:t>Descriptive Statistics typically involves data exploration and analysis i.e., understanding the characteristics of a dataset</a:t>
            </a:r>
          </a:p>
          <a:p>
            <a:r>
              <a:rPr lang="en-US" sz="1600" dirty="0"/>
              <a:t>The measure aspects include measures of central tendency (mean, median and mode) and measures of dispersion (range, variance and standard deviation)</a:t>
            </a:r>
          </a:p>
          <a:p>
            <a:r>
              <a:rPr lang="en-US" sz="1600" dirty="0"/>
              <a:t>Descriptive Statistics is mostly used by analysts to summarize data and explain the data at hand. </a:t>
            </a:r>
          </a:p>
        </p:txBody>
      </p:sp>
      <p:sp>
        <p:nvSpPr>
          <p:cNvPr id="16" name="Text Placeholder 15">
            <a:extLst>
              <a:ext uri="{FF2B5EF4-FFF2-40B4-BE49-F238E27FC236}">
                <a16:creationId xmlns:a16="http://schemas.microsoft.com/office/drawing/2014/main" id="{1ADD5DF7-575E-4C10-815E-CDBBFAB583BF}"/>
              </a:ext>
            </a:extLst>
          </p:cNvPr>
          <p:cNvSpPr>
            <a:spLocks noGrp="1"/>
          </p:cNvSpPr>
          <p:nvPr>
            <p:ph type="body" sz="quarter" idx="16"/>
          </p:nvPr>
        </p:nvSpPr>
        <p:spPr>
          <a:xfrm>
            <a:off x="6257467" y="1764031"/>
            <a:ext cx="4756714" cy="597604"/>
          </a:xfrm>
        </p:spPr>
        <p:txBody>
          <a:bodyPr/>
          <a:lstStyle/>
          <a:p>
            <a:r>
              <a:rPr lang="en-US" dirty="0"/>
              <a:t>Inferential Statistics</a:t>
            </a:r>
          </a:p>
        </p:txBody>
      </p:sp>
      <p:sp>
        <p:nvSpPr>
          <p:cNvPr id="15" name="Content Placeholder 14">
            <a:extLst>
              <a:ext uri="{FF2B5EF4-FFF2-40B4-BE49-F238E27FC236}">
                <a16:creationId xmlns:a16="http://schemas.microsoft.com/office/drawing/2014/main" id="{A13BE1C0-386B-47CB-BDCE-A24D9918AEEF}"/>
              </a:ext>
            </a:extLst>
          </p:cNvPr>
          <p:cNvSpPr>
            <a:spLocks noGrp="1"/>
          </p:cNvSpPr>
          <p:nvPr>
            <p:ph type="body" sz="quarter" idx="18"/>
          </p:nvPr>
        </p:nvSpPr>
        <p:spPr>
          <a:xfrm>
            <a:off x="6257467" y="2374900"/>
            <a:ext cx="4756714" cy="3365500"/>
          </a:xfrm>
        </p:spPr>
        <p:txBody>
          <a:bodyPr>
            <a:normAutofit/>
          </a:bodyPr>
          <a:lstStyle/>
          <a:p>
            <a:r>
              <a:rPr lang="en-US" sz="1600" dirty="0"/>
              <a:t>Inferential Statistics goes beyond just summarizing data and mostly revolves around making predictions and analyze sample data to draw conclusions on the entire population</a:t>
            </a:r>
          </a:p>
          <a:p>
            <a:r>
              <a:rPr lang="en-US" sz="1600" dirty="0"/>
              <a:t>This is what distinguishes a data scientist and a data analyst as a data scientist at this point now carries experiments using aspects like hypothesis testing, estimate parameters and determining confidence levels to make predictions on the population  based on sample data</a:t>
            </a:r>
          </a:p>
        </p:txBody>
      </p:sp>
      <p:sp>
        <p:nvSpPr>
          <p:cNvPr id="7" name="Footer Placeholder 6">
            <a:extLst>
              <a:ext uri="{FF2B5EF4-FFF2-40B4-BE49-F238E27FC236}">
                <a16:creationId xmlns:a16="http://schemas.microsoft.com/office/drawing/2014/main" id="{C4A3939E-B573-4FB2-AD69-18C1A75F947B}"/>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365992" y="6356350"/>
            <a:ext cx="630936" cy="365125"/>
          </a:xfrm>
        </p:spPr>
        <p:txBody>
          <a:bodyPr/>
          <a:lstStyle/>
          <a:p>
            <a:pPr lvl="0"/>
            <a:fld id="{06B786C7-B8F9-4072-AAAA-17258464D730}" type="slidenum">
              <a:rPr lang="en-US" noProof="0" smtClean="0"/>
              <a:pPr lvl="0"/>
              <a:t>10</a:t>
            </a:fld>
            <a:endParaRPr lang="en-US" noProof="0" dirty="0"/>
          </a:p>
        </p:txBody>
      </p:sp>
    </p:spTree>
    <p:extLst>
      <p:ext uri="{BB962C8B-B14F-4D97-AF65-F5344CB8AC3E}">
        <p14:creationId xmlns:p14="http://schemas.microsoft.com/office/powerpoint/2010/main" val="280542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4CEDF55B-0D10-4377-A610-3ECDC2BEF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718DDB-43B9-476D-AB6F-D86C8CF2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77" y="0"/>
            <a:ext cx="7154023"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5598041" y="365124"/>
            <a:ext cx="5837337" cy="1564685"/>
          </a:xfrm>
        </p:spPr>
        <p:txBody>
          <a:bodyPr vert="horz" lIns="91440" tIns="45720" rIns="91440" bIns="45720" rtlCol="0" anchor="b">
            <a:normAutofit/>
          </a:bodyPr>
          <a:lstStyle/>
          <a:p>
            <a:r>
              <a:rPr lang="en-US" spc="-40">
                <a:solidFill>
                  <a:srgbClr val="FFFFFF"/>
                </a:solidFill>
              </a:rPr>
              <a:t>Descriptive Statistics</a:t>
            </a:r>
          </a:p>
        </p:txBody>
      </p:sp>
      <p:pic>
        <p:nvPicPr>
          <p:cNvPr id="8" name="Picture Placeholder 7" descr="Close up of hand writing on chalkboard">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a:srcRect l="50680" r="-1" b="-1"/>
          <a:stretch/>
        </p:blipFill>
        <p:spPr>
          <a:xfrm>
            <a:off x="20" y="10"/>
            <a:ext cx="5067279" cy="6857990"/>
          </a:xfrm>
          <a:prstGeom prst="rect">
            <a:avLst/>
          </a:prstGeom>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725236" y="2737821"/>
            <a:ext cx="5710142" cy="3463963"/>
          </a:xfrm>
        </p:spPr>
        <p:txBody>
          <a:bodyPr vert="horz" lIns="91440" tIns="45720" rIns="91440" bIns="45720" rtlCol="0">
            <a:normAutofit lnSpcReduction="10000"/>
          </a:bodyPr>
          <a:lstStyle/>
          <a:p>
            <a:pPr indent="-228600">
              <a:lnSpc>
                <a:spcPct val="100000"/>
              </a:lnSpc>
              <a:buFont typeface="Arial" panose="020B0604020202020204" pitchFamily="34" charset="0"/>
              <a:buChar char="•"/>
            </a:pPr>
            <a:r>
              <a:rPr lang="en-US" sz="1700" dirty="0"/>
              <a:t>In measures of central tendency, one of the most popular metrics we know is mean, which is usually the average value of all variables in a feature/column. Many a times we might find our datasets to be skewed either to the left or to the right. </a:t>
            </a:r>
          </a:p>
          <a:p>
            <a:pPr indent="-228600">
              <a:lnSpc>
                <a:spcPct val="100000"/>
              </a:lnSpc>
              <a:buFont typeface="Arial" panose="020B0604020202020204" pitchFamily="34" charset="0"/>
              <a:buChar char="•"/>
            </a:pPr>
            <a:r>
              <a:rPr lang="en-US" sz="1700" dirty="0"/>
              <a:t>Skewness refers to  how we measure distortion in our dataset, either to the left or the right. This highly affects our mean and we might end up dropping the mean in favor of the median (the middle score in a dataset). This is because median is rarely affected by outliers in the dataset</a:t>
            </a:r>
          </a:p>
          <a:p>
            <a:pPr indent="-228600">
              <a:lnSpc>
                <a:spcPct val="100000"/>
              </a:lnSpc>
              <a:buFont typeface="Arial" panose="020B0604020202020204" pitchFamily="34" charset="0"/>
              <a:buChar char="•"/>
            </a:pPr>
            <a:r>
              <a:rPr lang="en-US" sz="1700" dirty="0"/>
              <a:t>This technique is highly popular when filling null values.</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Statistics for Data Science</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11</a:t>
            </a:fld>
            <a:endParaRPr lang="en-US" noProof="0"/>
          </a:p>
        </p:txBody>
      </p:sp>
    </p:spTree>
    <p:extLst>
      <p:ext uri="{BB962C8B-B14F-4D97-AF65-F5344CB8AC3E}">
        <p14:creationId xmlns:p14="http://schemas.microsoft.com/office/powerpoint/2010/main" val="132018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49624"/>
            <a:ext cx="5329518" cy="1809376"/>
          </a:xfrm>
        </p:spPr>
        <p:txBody>
          <a:bodyPr vert="horz" lIns="91440" tIns="45720" rIns="91440" bIns="45720" rtlCol="0" anchor="b">
            <a:normAutofit/>
          </a:bodyPr>
          <a:lstStyle/>
          <a:p>
            <a:r>
              <a:rPr lang="en-US" spc="-40" dirty="0">
                <a:solidFill>
                  <a:schemeClr val="accent1"/>
                </a:solidFill>
              </a:rPr>
              <a:t>Descriptive Statistics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0" y="2286000"/>
            <a:ext cx="5575300" cy="3890962"/>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800" dirty="0"/>
              <a:t>Measures of dispersion measure how the data is spread in our dataset. The most common ones are </a:t>
            </a:r>
            <a:r>
              <a:rPr lang="en-US" sz="1800" b="1" dirty="0"/>
              <a:t>Range</a:t>
            </a:r>
            <a:r>
              <a:rPr lang="en-US" sz="1800" dirty="0"/>
              <a:t>  (Maximum number – Minimum number),  </a:t>
            </a:r>
            <a:r>
              <a:rPr lang="en-US" sz="1800" b="1" dirty="0"/>
              <a:t>Variance</a:t>
            </a:r>
            <a:r>
              <a:rPr lang="en-US" sz="1800" dirty="0"/>
              <a:t>  (Measure of spread of numbers), and </a:t>
            </a:r>
            <a:r>
              <a:rPr lang="en-US" sz="1800" b="1" dirty="0"/>
              <a:t>Standard deviation </a:t>
            </a:r>
            <a:r>
              <a:rPr lang="en-US" sz="1800" dirty="0"/>
              <a:t>(measure of dispersed data in relation to the mean)</a:t>
            </a:r>
          </a:p>
          <a:p>
            <a:pPr indent="-228600">
              <a:lnSpc>
                <a:spcPct val="100000"/>
              </a:lnSpc>
              <a:buFont typeface="Arial" panose="020B0604020202020204" pitchFamily="34" charset="0"/>
              <a:buChar char="•"/>
            </a:pPr>
            <a:r>
              <a:rPr lang="en-US" sz="1800" dirty="0"/>
              <a:t>All this can be accessed using the describe function in Python.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pic>
        <p:nvPicPr>
          <p:cNvPr id="8" name="Picture Placeholder 7" descr="Frangipani flower">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tretch/>
        </p:blipFill>
        <p:spPr>
          <a:xfrm>
            <a:off x="6583680" y="1563086"/>
            <a:ext cx="5247639" cy="3502799"/>
          </a:xfrm>
          <a:prstGeom prst="rect">
            <a:avLst/>
          </a:prstGeom>
        </p:spPr>
      </p:pic>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dirty="0"/>
              <a:t>2023</a:t>
            </a:r>
            <a:endParaRPr lang="en-US" noProof="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12</a:t>
            </a:fld>
            <a:endParaRPr lang="en-US" noProof="0"/>
          </a:p>
        </p:txBody>
      </p:sp>
    </p:spTree>
    <p:extLst>
      <p:ext uri="{BB962C8B-B14F-4D97-AF65-F5344CB8AC3E}">
        <p14:creationId xmlns:p14="http://schemas.microsoft.com/office/powerpoint/2010/main" val="209619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Applications of Descriptive Statistics</a:t>
            </a:r>
          </a:p>
        </p:txBody>
      </p:sp>
      <p:pic>
        <p:nvPicPr>
          <p:cNvPr id="8" name="Picture Placeholder 7" descr="A picture containing mountain, sky, outdoor, nature">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Statistics for Data Science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322771" y="2502568"/>
            <a:ext cx="6674157" cy="3851242"/>
          </a:xfrm>
        </p:spPr>
        <p:txBody>
          <a:bodyPr>
            <a:normAutofit/>
          </a:bodyPr>
          <a:lstStyle/>
          <a:p>
            <a:pPr marL="342900" indent="-342900">
              <a:buFont typeface="Arial" panose="020B0604020202020204" pitchFamily="34" charset="0"/>
              <a:buChar char="•"/>
            </a:pPr>
            <a:r>
              <a:rPr lang="en-US" sz="1800" dirty="0"/>
              <a:t>Using Pandas we assign variables to our datasets. We also assign our features “X and y” before we perform a train test split.</a:t>
            </a:r>
          </a:p>
          <a:p>
            <a:pPr marL="342900" indent="-342900">
              <a:buFont typeface="Arial" panose="020B0604020202020204" pitchFamily="34" charset="0"/>
              <a:buChar char="•"/>
            </a:pPr>
            <a:r>
              <a:rPr lang="en-US" sz="1800" dirty="0"/>
              <a:t>When using Standard Scaler function by Scikit-learn, we aim to normalize our dataset to have a mean of 0 and a unit variance. Why is this important you may ask?</a:t>
            </a:r>
          </a:p>
          <a:p>
            <a:pPr marL="342900" indent="-342900">
              <a:buFont typeface="Arial" panose="020B0604020202020204" pitchFamily="34" charset="0"/>
              <a:buChar char="•"/>
            </a:pPr>
            <a:r>
              <a:rPr lang="en-US" sz="1800" dirty="0"/>
              <a:t> </a:t>
            </a:r>
            <a:r>
              <a:rPr lang="en-US" sz="1800" b="0" i="0" dirty="0">
                <a:solidFill>
                  <a:srgbClr val="333333"/>
                </a:solidFill>
                <a:effectLst/>
                <a:latin typeface="inter-regular"/>
              </a:rPr>
              <a:t>The </a:t>
            </a:r>
            <a:r>
              <a:rPr lang="en-US" sz="1800" b="0" i="0" dirty="0">
                <a:solidFill>
                  <a:srgbClr val="333333"/>
                </a:solidFill>
                <a:effectLst/>
                <a:latin typeface="+mj-lt"/>
              </a:rPr>
              <a:t>function is based on the theory that the dataset's variables whose values lie in different ranges do not have an equal contribution to the model's fit parameters and training function and may even lead to bias in the predictions made with that model.</a:t>
            </a:r>
            <a:endParaRPr lang="en-US" sz="1800" dirty="0">
              <a:latin typeface="+mj-lt"/>
            </a:endParaRPr>
          </a:p>
          <a:p>
            <a:endParaRPr lang="en-US" sz="2000"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13</a:t>
            </a:fld>
            <a:endParaRPr lang="en-US" noProof="0" dirty="0"/>
          </a:p>
        </p:txBody>
      </p:sp>
    </p:spTree>
    <p:extLst>
      <p:ext uri="{BB962C8B-B14F-4D97-AF65-F5344CB8AC3E}">
        <p14:creationId xmlns:p14="http://schemas.microsoft.com/office/powerpoint/2010/main" val="154503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sz="4100" spc="-40" dirty="0">
                <a:solidFill>
                  <a:schemeClr val="accent1"/>
                </a:solidFill>
              </a:rPr>
              <a:t>Applications of Descriptive Statistics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1" y="2286000"/>
            <a:ext cx="5677796" cy="3890962"/>
          </a:xfrm>
        </p:spPr>
        <p:txBody>
          <a:bodyPr vert="horz" lIns="91440" tIns="45720" rIns="91440" bIns="45720" rtlCol="0">
            <a:normAutofit fontScale="92500" lnSpcReduction="10000"/>
          </a:bodyPr>
          <a:lstStyle/>
          <a:p>
            <a:pPr marL="342900" indent="-228600">
              <a:buFont typeface="Arial" panose="020B0604020202020204" pitchFamily="34" charset="0"/>
              <a:buChar char="•"/>
            </a:pPr>
            <a:r>
              <a:rPr lang="en-US" sz="1800" dirty="0"/>
              <a:t>In data visualization, you may want to identify the distribution in your data and if you may need to remove outliers in your dataset. With the aid of graphs such as boxplots and histograms, you will be able to identify features which are well distributed for further analysis</a:t>
            </a:r>
          </a:p>
          <a:p>
            <a:pPr marL="342900" indent="-228600">
              <a:buFont typeface="Arial" panose="020B0604020202020204" pitchFamily="34" charset="0"/>
              <a:buChar char="•"/>
            </a:pPr>
            <a:r>
              <a:rPr lang="en-US" sz="1800" dirty="0"/>
              <a:t>One major contribution of visualization before inferencing is building a correlation matrix. The matrix helps us understand feature importance and even feature selection as we look out for features that heavily influence our target variable as well as multicollinearity i.e., features that regress against each other that hence need to be dropped for good model performance</a:t>
            </a:r>
          </a:p>
          <a:p>
            <a:pPr indent="-22860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pic>
        <p:nvPicPr>
          <p:cNvPr id="8" name="Picture Placeholder 7" descr="Pencils in histogram form">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a:srcRect l="42536" r="7772" b="-1"/>
          <a:stretch/>
        </p:blipFill>
        <p:spPr>
          <a:xfrm>
            <a:off x="7086601" y="10"/>
            <a:ext cx="5105400" cy="6857990"/>
          </a:xfrm>
          <a:prstGeom prst="rect">
            <a:avLst/>
          </a:prstGeom>
        </p:spPr>
      </p:pic>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solidFill>
                  <a:srgbClr val="FFFFFF"/>
                </a:solidFill>
              </a:rPr>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solidFill>
                  <a:srgbClr val="FFFFFF"/>
                </a:solidFill>
              </a:rPr>
              <a:pPr lvl="0">
                <a:spcAft>
                  <a:spcPts val="600"/>
                </a:spcAft>
              </a:pPr>
              <a:t>14</a:t>
            </a:fld>
            <a:endParaRPr lang="en-US" noProof="0">
              <a:solidFill>
                <a:srgbClr val="FFFFFF"/>
              </a:solidFill>
            </a:endParaRPr>
          </a:p>
        </p:txBody>
      </p:sp>
    </p:spTree>
    <p:extLst>
      <p:ext uri="{BB962C8B-B14F-4D97-AF65-F5344CB8AC3E}">
        <p14:creationId xmlns:p14="http://schemas.microsoft.com/office/powerpoint/2010/main" val="4231078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A picture containing sky, outdoor, mountain, tent">
            <a:extLst>
              <a:ext uri="{FF2B5EF4-FFF2-40B4-BE49-F238E27FC236}">
                <a16:creationId xmlns:a16="http://schemas.microsoft.com/office/drawing/2014/main" id="{284A1AA7-2E90-4B15-88DA-97825B64484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37" name="Rectangle 36">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AC7AC30-1251-40E1-9808-1FB902C4C199}"/>
              </a:ext>
            </a:extLst>
          </p:cNvPr>
          <p:cNvSpPr>
            <a:spLocks noGrp="1"/>
          </p:cNvSpPr>
          <p:nvPr>
            <p:ph type="ctrTitle"/>
          </p:nvPr>
        </p:nvSpPr>
        <p:spPr>
          <a:xfrm>
            <a:off x="649045" y="753034"/>
            <a:ext cx="9014500" cy="4130693"/>
          </a:xfrm>
        </p:spPr>
        <p:txBody>
          <a:bodyPr vert="horz" lIns="91440" tIns="45720" rIns="91440" bIns="45720" rtlCol="0" anchor="t">
            <a:normAutofit/>
          </a:bodyPr>
          <a:lstStyle/>
          <a:p>
            <a:pPr algn="l"/>
            <a:r>
              <a:rPr lang="en-US" sz="2900" b="1" i="0" kern="1200" spc="-40" baseline="0">
                <a:solidFill>
                  <a:srgbClr val="FFFFFF"/>
                </a:solidFill>
                <a:effectLst/>
                <a:latin typeface="+mj-lt"/>
                <a:ea typeface="+mj-ea"/>
                <a:cs typeface="+mj-cs"/>
              </a:rPr>
              <a:t>Reports that say that something hasn't happened are always interesting to me, because as we know, there are known knowns; there are things we know we know. We also know there are known unknowns; that is to say we know there are some things we do not know. But there are also unknown unknowns- the ones we don't know we don't know.</a:t>
            </a:r>
            <a:endParaRPr lang="en-US" sz="2900" b="1" kern="1200" spc="-40" baseline="0">
              <a:solidFill>
                <a:srgbClr val="FFFFFF"/>
              </a:solidFill>
              <a:latin typeface="+mj-lt"/>
              <a:ea typeface="+mj-ea"/>
              <a:cs typeface="+mj-cs"/>
            </a:endParaRPr>
          </a:p>
        </p:txBody>
      </p:sp>
      <p:sp>
        <p:nvSpPr>
          <p:cNvPr id="4" name="Subtitle 3">
            <a:extLst>
              <a:ext uri="{FF2B5EF4-FFF2-40B4-BE49-F238E27FC236}">
                <a16:creationId xmlns:a16="http://schemas.microsoft.com/office/drawing/2014/main" id="{4154B60C-7CE6-4829-87C0-7B4B3E16851E}"/>
              </a:ext>
            </a:extLst>
          </p:cNvPr>
          <p:cNvSpPr>
            <a:spLocks noGrp="1"/>
          </p:cNvSpPr>
          <p:nvPr>
            <p:ph type="subTitle" idx="1"/>
          </p:nvPr>
        </p:nvSpPr>
        <p:spPr>
          <a:xfrm>
            <a:off x="649044" y="4883727"/>
            <a:ext cx="7466256" cy="1149928"/>
          </a:xfrm>
        </p:spPr>
        <p:txBody>
          <a:bodyPr vert="horz" lIns="91440" tIns="45720" rIns="91440" bIns="45720" rtlCol="0" anchor="b">
            <a:normAutofit/>
          </a:bodyPr>
          <a:lstStyle/>
          <a:p>
            <a:pPr algn="l">
              <a:lnSpc>
                <a:spcPct val="100000"/>
              </a:lnSpc>
            </a:pPr>
            <a:r>
              <a:rPr lang="en-US" b="1" i="0" kern="1200" spc="-20" baseline="0">
                <a:solidFill>
                  <a:srgbClr val="FFFFFF"/>
                </a:solidFill>
                <a:effectLst/>
                <a:latin typeface="+mn-lt"/>
                <a:ea typeface="+mn-ea"/>
                <a:cs typeface="+mn-cs"/>
              </a:rPr>
              <a:t>Donald Rumsfeld</a:t>
            </a:r>
            <a:endParaRPr lang="en-US" b="1" kern="1200" spc="-20" baseline="0">
              <a:solidFill>
                <a:srgbClr val="FFFFFF"/>
              </a:solidFill>
              <a:latin typeface="+mn-lt"/>
              <a:ea typeface="+mn-ea"/>
              <a:cs typeface="+mn-cs"/>
            </a:endParaRPr>
          </a:p>
        </p:txBody>
      </p:sp>
      <p:sp>
        <p:nvSpPr>
          <p:cNvPr id="27" name="Footer Placeholder 26">
            <a:extLst>
              <a:ext uri="{FF2B5EF4-FFF2-40B4-BE49-F238E27FC236}">
                <a16:creationId xmlns:a16="http://schemas.microsoft.com/office/drawing/2014/main" id="{292399BD-BD2E-4306-802E-64A79BA9774A}"/>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lvl="0">
              <a:spcAft>
                <a:spcPts val="600"/>
              </a:spcAft>
            </a:pPr>
            <a:r>
              <a:rPr lang="en-US" kern="1200" noProof="0">
                <a:solidFill>
                  <a:srgbClr val="FFFFFF"/>
                </a:solidFill>
                <a:latin typeface="+mn-lt"/>
                <a:ea typeface="+mn-ea"/>
                <a:cs typeface="+mn-cs"/>
              </a:rPr>
              <a:t>Statistics for Data Science</a:t>
            </a:r>
          </a:p>
        </p:txBody>
      </p:sp>
      <p:sp>
        <p:nvSpPr>
          <p:cNvPr id="26" name="Date Placeholder 25">
            <a:extLst>
              <a:ext uri="{FF2B5EF4-FFF2-40B4-BE49-F238E27FC236}">
                <a16:creationId xmlns:a16="http://schemas.microsoft.com/office/drawing/2014/main" id="{A98E8EB0-8988-42CF-80D1-7A2AB7D1F8AF}"/>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solidFill>
                  <a:srgbClr val="FFFFFF"/>
                </a:solidFill>
              </a:rPr>
              <a:t>2023</a:t>
            </a:r>
          </a:p>
        </p:txBody>
      </p:sp>
      <p:sp>
        <p:nvSpPr>
          <p:cNvPr id="28" name="Slide Number Placeholder 27">
            <a:extLst>
              <a:ext uri="{FF2B5EF4-FFF2-40B4-BE49-F238E27FC236}">
                <a16:creationId xmlns:a16="http://schemas.microsoft.com/office/drawing/2014/main" id="{F3FAC0BD-E5E7-4E36-B85D-0C1D0408A115}"/>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CD6D940D-6D44-4DF9-9322-B4B11F7EDCD0}" type="slidenum">
              <a:rPr lang="en-US" noProof="0">
                <a:solidFill>
                  <a:srgbClr val="FFFFFF"/>
                </a:solidFill>
              </a:rPr>
              <a:pPr lvl="0">
                <a:spcAft>
                  <a:spcPts val="600"/>
                </a:spcAft>
              </a:pPr>
              <a:t>15</a:t>
            </a:fld>
            <a:endParaRPr lang="en-US" noProof="0">
              <a:solidFill>
                <a:srgbClr val="FFFFFF"/>
              </a:solidFill>
            </a:endParaRPr>
          </a:p>
        </p:txBody>
      </p:sp>
    </p:spTree>
    <p:extLst>
      <p:ext uri="{BB962C8B-B14F-4D97-AF65-F5344CB8AC3E}">
        <p14:creationId xmlns:p14="http://schemas.microsoft.com/office/powerpoint/2010/main" val="347081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400"/>
                                        <p:tgtEl>
                                          <p:spTgt spid="4">
                                            <p:bg/>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a:lstStyle/>
          <a:p>
            <a:r>
              <a:rPr lang="en-US" dirty="0"/>
              <a:t>Algorithmic frameworks and Inferential Statistics</a:t>
            </a:r>
          </a:p>
        </p:txBody>
      </p:sp>
      <p:sp>
        <p:nvSpPr>
          <p:cNvPr id="12" name="Subtitle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a:lstStyle/>
          <a:p>
            <a:r>
              <a:rPr lang="en-US" dirty="0"/>
              <a:t>The ability to predict using data</a:t>
            </a:r>
          </a:p>
        </p:txBody>
      </p:sp>
      <p:pic>
        <p:nvPicPr>
          <p:cNvPr id="26" name="Picture Placeholder 25" descr="A person standing on a rock">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0" y="4533900"/>
            <a:ext cx="7086598" cy="2324100"/>
          </a:xfr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Statistics for Data Science</a:t>
            </a: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7086600" y="0"/>
            <a:ext cx="5105400" cy="4533900"/>
          </a:xfrm>
        </p:spPr>
      </p:pic>
      <p:pic>
        <p:nvPicPr>
          <p:cNvPr id="22" name="Picture Placeholder 21" descr="A picture containing nature, outdoor, snow, mountain">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7086598" y="4533900"/>
            <a:ext cx="5105402" cy="2324100"/>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16</a:t>
            </a:fld>
            <a:endParaRPr lang="en-US" noProof="0" dirty="0"/>
          </a:p>
        </p:txBody>
      </p:sp>
    </p:spTree>
    <p:extLst>
      <p:ext uri="{BB962C8B-B14F-4D97-AF65-F5344CB8AC3E}">
        <p14:creationId xmlns:p14="http://schemas.microsoft.com/office/powerpoint/2010/main" val="417606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49624"/>
            <a:ext cx="5329518" cy="1809376"/>
          </a:xfrm>
        </p:spPr>
        <p:txBody>
          <a:bodyPr vert="horz" lIns="91440" tIns="45720" rIns="91440" bIns="45720" rtlCol="0" anchor="b">
            <a:normAutofit/>
          </a:bodyPr>
          <a:lstStyle/>
          <a:p>
            <a:r>
              <a:rPr lang="en-US" spc="-40" dirty="0">
                <a:solidFill>
                  <a:schemeClr val="accent1"/>
                </a:solidFill>
              </a:rPr>
              <a:t>Regression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0" y="2286000"/>
            <a:ext cx="5575300" cy="3890962"/>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800" dirty="0"/>
              <a:t>This type of ML technique is mostly used to show the relationship between the dependent variable and the independent variables.</a:t>
            </a:r>
          </a:p>
          <a:p>
            <a:pPr indent="-228600">
              <a:lnSpc>
                <a:spcPct val="100000"/>
              </a:lnSpc>
              <a:buFont typeface="Arial" panose="020B0604020202020204" pitchFamily="34" charset="0"/>
              <a:buChar char="•"/>
            </a:pPr>
            <a:r>
              <a:rPr lang="en-US" sz="1800" dirty="0"/>
              <a:t>The most common technique is linear regression, which assumes there’s a linear relationship between the variables.</a:t>
            </a:r>
          </a:p>
          <a:p>
            <a:pPr indent="-228600">
              <a:lnSpc>
                <a:spcPct val="100000"/>
              </a:lnSpc>
              <a:buFont typeface="Arial" panose="020B0604020202020204" pitchFamily="34" charset="0"/>
              <a:buChar char="•"/>
            </a:pPr>
            <a:r>
              <a:rPr lang="en-US" sz="1800" dirty="0"/>
              <a:t>There are non-linear regression techniques as well. However, they are not commonly used and most times they can be linearized and this brings us back to linear regression.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pic>
        <p:nvPicPr>
          <p:cNvPr id="8" name="Picture Placeholder 7" descr="Frangipani flower">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tretch/>
        </p:blipFill>
        <p:spPr>
          <a:xfrm>
            <a:off x="6583680" y="1563086"/>
            <a:ext cx="5247639" cy="3502799"/>
          </a:xfrm>
          <a:prstGeom prst="rect">
            <a:avLst/>
          </a:prstGeom>
        </p:spPr>
      </p:pic>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dirty="0"/>
              <a:t>2023</a:t>
            </a:r>
            <a:endParaRPr lang="en-US" noProof="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17</a:t>
            </a:fld>
            <a:endParaRPr lang="en-US" noProof="0"/>
          </a:p>
        </p:txBody>
      </p:sp>
    </p:spTree>
    <p:extLst>
      <p:ext uri="{BB962C8B-B14F-4D97-AF65-F5344CB8AC3E}">
        <p14:creationId xmlns:p14="http://schemas.microsoft.com/office/powerpoint/2010/main" val="229026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238084E-9C0F-497C-9436-2CD6C9BC6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9314D7-79E5-4587-B59D-FA5DDE9F3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990600" y="250824"/>
            <a:ext cx="10312400" cy="625476"/>
          </a:xfrm>
        </p:spPr>
        <p:txBody>
          <a:bodyPr vert="horz" lIns="91440" tIns="45720" rIns="91440" bIns="45720" rtlCol="0" anchor="ctr">
            <a:normAutofit/>
          </a:bodyPr>
          <a:lstStyle/>
          <a:p>
            <a:pPr algn="r"/>
            <a:r>
              <a:rPr lang="en-US" sz="2800" spc="-40" dirty="0">
                <a:solidFill>
                  <a:srgbClr val="FFFFFF"/>
                </a:solidFill>
              </a:rPr>
              <a:t>Classification</a:t>
            </a:r>
          </a:p>
        </p:txBody>
      </p:sp>
      <p:pic>
        <p:nvPicPr>
          <p:cNvPr id="8" name="Picture Placeholder 7" descr="A growing plant">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rcRect t="12515" b="12515"/>
          <a:stretch/>
        </p:blipFill>
        <p:spPr>
          <a:xfrm>
            <a:off x="410633" y="2542454"/>
            <a:ext cx="5390727" cy="2697652"/>
          </a:xfrm>
          <a:prstGeom prst="rect">
            <a:avLst/>
          </a:prstGeom>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136640" y="1681481"/>
            <a:ext cx="5273040" cy="4495482"/>
          </a:xfrm>
        </p:spPr>
        <p:txBody>
          <a:bodyPr vert="horz" lIns="91440" tIns="45720" rIns="91440" bIns="45720" rtlCol="0">
            <a:normAutofit/>
          </a:bodyPr>
          <a:lstStyle/>
          <a:p>
            <a:pPr indent="-228600">
              <a:buFont typeface="Arial" panose="020B0604020202020204" pitchFamily="34" charset="0"/>
              <a:buChar char="•"/>
            </a:pPr>
            <a:endParaRPr lang="en-US" dirty="0"/>
          </a:p>
          <a:p>
            <a:pPr indent="-228600">
              <a:buFont typeface="Arial" panose="020B0604020202020204" pitchFamily="34" charset="0"/>
              <a:buChar char="•"/>
            </a:pPr>
            <a:r>
              <a:rPr lang="en-US" sz="1800" dirty="0"/>
              <a:t>In this type of ML algorithm, the main aim is to ensure that your models get to learn from already defined labels and categorize new data based on the labels. </a:t>
            </a:r>
          </a:p>
          <a:p>
            <a:pPr indent="-228600">
              <a:buFont typeface="Arial" panose="020B0604020202020204" pitchFamily="34" charset="0"/>
              <a:buChar char="•"/>
            </a:pPr>
            <a:r>
              <a:rPr lang="en-US" sz="1800" dirty="0"/>
              <a:t>Depending on the complexity of the model, some common algorithms include Logistic Regression, Decision Trees, KNNs, Support Vector Matrix, Random Forest </a:t>
            </a:r>
            <a:r>
              <a:rPr lang="en-US" sz="1800" dirty="0" err="1"/>
              <a:t>etc</a:t>
            </a:r>
            <a:endParaRPr lang="en-US" sz="1800"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18</a:t>
            </a:fld>
            <a:endParaRPr lang="en-US" noProof="0"/>
          </a:p>
        </p:txBody>
      </p:sp>
    </p:spTree>
    <p:extLst>
      <p:ext uri="{BB962C8B-B14F-4D97-AF65-F5344CB8AC3E}">
        <p14:creationId xmlns:p14="http://schemas.microsoft.com/office/powerpoint/2010/main" val="205425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Tree-Based Algorithms</a:t>
            </a:r>
          </a:p>
        </p:txBody>
      </p:sp>
      <p:pic>
        <p:nvPicPr>
          <p:cNvPr id="8" name="Picture Placeholder 7" descr="A picture containing mountain, sky, outdoor, nature">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Statistics for Data Science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a:bodyPr>
          <a:lstStyle/>
          <a:p>
            <a:pPr marL="342900" indent="-342900">
              <a:buFont typeface="Arial" panose="020B0604020202020204" pitchFamily="34" charset="0"/>
              <a:buChar char="•"/>
            </a:pPr>
            <a:r>
              <a:rPr lang="en-US" sz="1800" dirty="0"/>
              <a:t>These algorithms are designed in a hierarchical style structure that splits the data based on the values of the features. They are then assigned labels for each leaf/terminal node of the tree.</a:t>
            </a:r>
          </a:p>
          <a:p>
            <a:pPr marL="342900" indent="-342900">
              <a:buFont typeface="Arial" panose="020B0604020202020204" pitchFamily="34" charset="0"/>
              <a:buChar char="•"/>
            </a:pPr>
            <a:r>
              <a:rPr lang="en-US" sz="1800" dirty="0"/>
              <a:t>The most popular are Decision Trees, Random Forest and Gradient Boosting algorithms like </a:t>
            </a:r>
            <a:r>
              <a:rPr lang="en-US" sz="1800" dirty="0" err="1"/>
              <a:t>XGBoost</a:t>
            </a:r>
            <a:r>
              <a:rPr lang="en-US" sz="1800" dirty="0"/>
              <a:t>, </a:t>
            </a:r>
            <a:r>
              <a:rPr lang="en-US" sz="1800" dirty="0" err="1"/>
              <a:t>Catboost</a:t>
            </a:r>
            <a:r>
              <a:rPr lang="en-US" sz="1800" dirty="0"/>
              <a:t>, </a:t>
            </a:r>
            <a:r>
              <a:rPr lang="en-US" sz="1800" dirty="0" err="1"/>
              <a:t>Adaboost</a:t>
            </a:r>
            <a:r>
              <a:rPr lang="en-US" sz="1800" dirty="0"/>
              <a:t> </a:t>
            </a:r>
            <a:r>
              <a:rPr lang="en-US" sz="1800" dirty="0" err="1"/>
              <a:t>etc</a:t>
            </a:r>
            <a:endParaRPr lang="en-US" sz="1800" dirty="0"/>
          </a:p>
          <a:p>
            <a:pPr marL="342900" indent="-342900">
              <a:buFont typeface="Arial" panose="020B0604020202020204" pitchFamily="34" charset="0"/>
              <a:buChar char="•"/>
            </a:pPr>
            <a:endParaRPr lang="en-US" sz="2000" dirty="0"/>
          </a:p>
          <a:p>
            <a:endParaRPr lang="en-US" sz="2000" dirty="0"/>
          </a:p>
          <a:p>
            <a:endParaRPr lang="en-US" sz="2000"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19</a:t>
            </a:fld>
            <a:endParaRPr lang="en-US" noProof="0" dirty="0"/>
          </a:p>
        </p:txBody>
      </p:sp>
    </p:spTree>
    <p:extLst>
      <p:ext uri="{BB962C8B-B14F-4D97-AF65-F5344CB8AC3E}">
        <p14:creationId xmlns:p14="http://schemas.microsoft.com/office/powerpoint/2010/main" val="80156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532264" y="776941"/>
            <a:ext cx="3209008" cy="5166659"/>
          </a:xfrm>
        </p:spPr>
        <p:txBody>
          <a:bodyPr/>
          <a:lstStyle/>
          <a:p>
            <a:r>
              <a:rPr lang="en-US" dirty="0"/>
              <a:t>Outline</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199277" y="6356350"/>
            <a:ext cx="3749040" cy="365125"/>
          </a:xfrm>
        </p:spPr>
        <p:txBody>
          <a:bodyPr/>
          <a:lstStyle/>
          <a:p>
            <a:r>
              <a:rPr lang="en-US" dirty="0"/>
              <a:t>Statistics for Data Science</a:t>
            </a:r>
          </a:p>
        </p:txBody>
      </p:sp>
      <p:pic>
        <p:nvPicPr>
          <p:cNvPr id="5" name="Picture Placeholder 4" descr="A person standing on a rock">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076700" y="0"/>
            <a:ext cx="4038600" cy="3429000"/>
          </a:xfrm>
        </p:spPr>
      </p:pic>
      <p:pic>
        <p:nvPicPr>
          <p:cNvPr id="44" name="Picture Placeholder 43" descr="A picture containing mountain, sky, nature, outdoor">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8115300" y="0"/>
            <a:ext cx="4076701" cy="3429000"/>
          </a:xfr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4864100" y="3841750"/>
            <a:ext cx="6599238" cy="2296083"/>
          </a:xfrm>
        </p:spPr>
        <p:txBody>
          <a:bodyPr>
            <a:normAutofit/>
          </a:bodyPr>
          <a:lstStyle/>
          <a:p>
            <a:r>
              <a:rPr lang="en-US" dirty="0"/>
              <a:t>Linear Algebra and Statistics Basics</a:t>
            </a:r>
          </a:p>
          <a:p>
            <a:r>
              <a:rPr lang="en-US" dirty="0"/>
              <a:t>Algorithmic framework and structures</a:t>
            </a:r>
          </a:p>
          <a:p>
            <a:r>
              <a:rPr lang="en-US" dirty="0"/>
              <a:t>Why SQL and Python?</a:t>
            </a:r>
          </a:p>
          <a:p>
            <a:r>
              <a:rPr lang="en-US" dirty="0"/>
              <a:t>Statistical analysis and data visualization</a:t>
            </a:r>
          </a:p>
          <a:p>
            <a:pPr marL="0" indent="0">
              <a:buNone/>
            </a:pPr>
            <a:endParaRPr lang="en-US" dirty="0"/>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2</a:t>
            </a:fld>
            <a:endParaRPr lang="en-US" noProof="0" dirty="0"/>
          </a:p>
        </p:txBody>
      </p:sp>
    </p:spTree>
    <p:extLst>
      <p:ext uri="{BB962C8B-B14F-4D97-AF65-F5344CB8AC3E}">
        <p14:creationId xmlns:p14="http://schemas.microsoft.com/office/powerpoint/2010/main" val="210634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65124"/>
            <a:ext cx="5677796" cy="1818678"/>
          </a:xfrm>
        </p:spPr>
        <p:txBody>
          <a:bodyPr vert="horz" lIns="91440" tIns="45720" rIns="91440" bIns="45720" rtlCol="0" anchor="b">
            <a:normAutofit/>
          </a:bodyPr>
          <a:lstStyle/>
          <a:p>
            <a:r>
              <a:rPr lang="en-US" sz="4100" spc="-40" dirty="0">
                <a:solidFill>
                  <a:schemeClr val="accent1"/>
                </a:solidFill>
              </a:rPr>
              <a:t>Linear models</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1" y="2286000"/>
            <a:ext cx="5677796" cy="3890962"/>
          </a:xfrm>
        </p:spPr>
        <p:txBody>
          <a:bodyPr vert="horz" lIns="91440" tIns="45720" rIns="91440" bIns="45720" rtlCol="0">
            <a:normAutofit lnSpcReduction="10000"/>
          </a:bodyPr>
          <a:lstStyle/>
          <a:p>
            <a:pPr marL="342900" indent="-228600">
              <a:buFont typeface="Arial" panose="020B0604020202020204" pitchFamily="34" charset="0"/>
              <a:buChar char="•"/>
            </a:pPr>
            <a:r>
              <a:rPr lang="en-US" sz="1800" dirty="0"/>
              <a:t>As mentioned earlier, linear models assume the relationship between the features are linear by default, and more often used because of its simplicity. They include linear regression, logistic regression and multinomial logistic regression.</a:t>
            </a:r>
          </a:p>
          <a:p>
            <a:pPr marL="342900" indent="-228600">
              <a:buFont typeface="Arial" panose="020B0604020202020204" pitchFamily="34" charset="0"/>
              <a:buChar char="•"/>
            </a:pPr>
            <a:r>
              <a:rPr lang="en-US" sz="1800" dirty="0"/>
              <a:t>The models are easy to build and perform straightforward regression and classification tasks as well as multiclass classification tasks.</a:t>
            </a:r>
          </a:p>
          <a:p>
            <a:pPr marL="342900" indent="-228600">
              <a:buFont typeface="Arial" panose="020B0604020202020204" pitchFamily="34" charset="0"/>
              <a:buChar char="•"/>
            </a:pPr>
            <a:r>
              <a:rPr lang="en-US" sz="1800" dirty="0"/>
              <a:t>The limitation is that they cannot handle complex, non-linear data, but they can be used as baseline models before employing other models to solve the task at hand</a:t>
            </a:r>
            <a:endParaRPr lang="en-US"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pic>
        <p:nvPicPr>
          <p:cNvPr id="8" name="Picture Placeholder 7" descr="Pencils in histogram form">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a:srcRect l="42536" r="7772" b="-1"/>
          <a:stretch/>
        </p:blipFill>
        <p:spPr>
          <a:xfrm>
            <a:off x="7086601" y="10"/>
            <a:ext cx="5105400" cy="6857990"/>
          </a:xfrm>
          <a:prstGeom prst="rect">
            <a:avLst/>
          </a:prstGeom>
        </p:spPr>
      </p:pic>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solidFill>
                  <a:srgbClr val="FFFFFF"/>
                </a:solidFill>
              </a:rPr>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solidFill>
                  <a:srgbClr val="FFFFFF"/>
                </a:solidFill>
              </a:rPr>
              <a:pPr lvl="0">
                <a:spcAft>
                  <a:spcPts val="600"/>
                </a:spcAft>
              </a:pPr>
              <a:t>20</a:t>
            </a:fld>
            <a:endParaRPr lang="en-US" noProof="0">
              <a:solidFill>
                <a:srgbClr val="FFFFFF"/>
              </a:solidFill>
            </a:endParaRPr>
          </a:p>
        </p:txBody>
      </p:sp>
    </p:spTree>
    <p:extLst>
      <p:ext uri="{BB962C8B-B14F-4D97-AF65-F5344CB8AC3E}">
        <p14:creationId xmlns:p14="http://schemas.microsoft.com/office/powerpoint/2010/main" val="226304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lstStyle/>
          <a:p>
            <a:r>
              <a:rPr lang="en-US" dirty="0"/>
              <a:t>Summary</a:t>
            </a:r>
          </a:p>
        </p:txBody>
      </p:sp>
      <p:sp>
        <p:nvSpPr>
          <p:cNvPr id="10" name="Content Placeholder 9">
            <a:extLst>
              <a:ext uri="{FF2B5EF4-FFF2-40B4-BE49-F238E27FC236}">
                <a16:creationId xmlns:a16="http://schemas.microsoft.com/office/drawing/2014/main" id="{C69C1BDB-253B-4642-94A7-F84048E562F7}"/>
              </a:ext>
            </a:extLst>
          </p:cNvPr>
          <p:cNvSpPr>
            <a:spLocks noGrp="1"/>
          </p:cNvSpPr>
          <p:nvPr>
            <p:ph idx="1"/>
          </p:nvPr>
        </p:nvSpPr>
        <p:spPr>
          <a:xfrm>
            <a:off x="647702" y="2156346"/>
            <a:ext cx="5800866" cy="3963937"/>
          </a:xfrm>
        </p:spPr>
        <p:txBody>
          <a:bodyPr/>
          <a:lstStyle/>
          <a:p>
            <a:r>
              <a:rPr lang="en-US" dirty="0"/>
              <a:t>A data scientist knows when it is important for them to step up and give meaning to a world that seems quite unpredictable. Holding the power to predict poses such a significance difference in whatever you do, and this in turn gives you the leverage to drive business and civilization as a whole. </a:t>
            </a:r>
          </a:p>
        </p:txBody>
      </p:sp>
      <p:sp>
        <p:nvSpPr>
          <p:cNvPr id="16" name="Footer Placeholder 15">
            <a:extLst>
              <a:ext uri="{FF2B5EF4-FFF2-40B4-BE49-F238E27FC236}">
                <a16:creationId xmlns:a16="http://schemas.microsoft.com/office/drawing/2014/main" id="{C394FA6A-80EA-46C1-8A4C-B4D8E90A7BCE}"/>
              </a:ext>
            </a:extLst>
          </p:cNvPr>
          <p:cNvSpPr>
            <a:spLocks noGrp="1"/>
          </p:cNvSpPr>
          <p:nvPr>
            <p:ph type="ftr" sz="quarter" idx="11"/>
          </p:nvPr>
        </p:nvSpPr>
        <p:spPr>
          <a:xfrm>
            <a:off x="199277" y="6356350"/>
            <a:ext cx="3877423" cy="365125"/>
          </a:xfrm>
        </p:spPr>
        <p:txBody>
          <a:bodyPr/>
          <a:lstStyle/>
          <a:p>
            <a:pPr lvl="0"/>
            <a:r>
              <a:rPr lang="en-US" noProof="0" dirty="0"/>
              <a:t>Statistics for Data Science</a:t>
            </a:r>
          </a:p>
        </p:txBody>
      </p:sp>
      <p:pic>
        <p:nvPicPr>
          <p:cNvPr id="23" name="Picture Placeholder 22" descr="A picture containing mountain, outdoor, sky, rock, tent">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00838" y="665163"/>
            <a:ext cx="2214562" cy="2513012"/>
          </a:xfrm>
        </p:spPr>
      </p:pic>
      <p:pic>
        <p:nvPicPr>
          <p:cNvPr id="53" name="Picture Placeholder 52" descr="A picture containing mountain, sky, snow, outdoor">
            <a:extLst>
              <a:ext uri="{FF2B5EF4-FFF2-40B4-BE49-F238E27FC236}">
                <a16:creationId xmlns:a16="http://schemas.microsoft.com/office/drawing/2014/main" id="{9AFE6654-29BC-4F7D-9F69-C78DCCF2A7A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329737" y="665579"/>
            <a:ext cx="2214562" cy="2513012"/>
          </a:xfrm>
        </p:spPr>
      </p:pic>
      <p:pic>
        <p:nvPicPr>
          <p:cNvPr id="19" name="Picture Placeholder 18" descr="A picture containing outdoor, mountain, sky, nature">
            <a:extLst>
              <a:ext uri="{FF2B5EF4-FFF2-40B4-BE49-F238E27FC236}">
                <a16:creationId xmlns:a16="http://schemas.microsoft.com/office/drawing/2014/main" id="{AA7C515C-968D-4E0E-AE9F-2B4791B73F84}"/>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700854" y="3607271"/>
            <a:ext cx="2214562" cy="2513012"/>
          </a:xfrm>
        </p:spPr>
      </p:pic>
      <p:pic>
        <p:nvPicPr>
          <p:cNvPr id="25" name="Picture Placeholder 24" descr="A picture containing nature, outdoor, mountain, night sky">
            <a:extLst>
              <a:ext uri="{FF2B5EF4-FFF2-40B4-BE49-F238E27FC236}">
                <a16:creationId xmlns:a16="http://schemas.microsoft.com/office/drawing/2014/main" id="{74AF03B6-7ED2-47DC-A5B8-3F7DB422CEA5}"/>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324845" y="3607271"/>
            <a:ext cx="2214562" cy="2513012"/>
          </a:xfrm>
        </p:spPr>
      </p:pic>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21</a:t>
            </a:fld>
            <a:endParaRPr lang="en-US" noProof="0" dirty="0"/>
          </a:p>
        </p:txBody>
      </p:sp>
    </p:spTree>
    <p:extLst>
      <p:ext uri="{BB962C8B-B14F-4D97-AF65-F5344CB8AC3E}">
        <p14:creationId xmlns:p14="http://schemas.microsoft.com/office/powerpoint/2010/main" val="4039808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877001" y="4947313"/>
            <a:ext cx="7700617" cy="1409037"/>
          </a:xfrm>
        </p:spPr>
        <p:txBody>
          <a:bodyPr/>
          <a:lstStyle/>
          <a:p>
            <a:r>
              <a:rPr lang="en-US" dirty="0"/>
              <a:t>Thank you</a:t>
            </a:r>
          </a:p>
        </p:txBody>
      </p:sp>
      <p:sp>
        <p:nvSpPr>
          <p:cNvPr id="33" name="Subtitle 32">
            <a:extLst>
              <a:ext uri="{FF2B5EF4-FFF2-40B4-BE49-F238E27FC236}">
                <a16:creationId xmlns:a16="http://schemas.microsoft.com/office/drawing/2014/main" id="{0EEAA874-288B-4330-9FA4-F1144ACD46DE}"/>
              </a:ext>
            </a:extLst>
          </p:cNvPr>
          <p:cNvSpPr>
            <a:spLocks noGrp="1"/>
          </p:cNvSpPr>
          <p:nvPr>
            <p:ph type="subTitle" idx="1"/>
          </p:nvPr>
        </p:nvSpPr>
        <p:spPr>
          <a:xfrm>
            <a:off x="8171848" y="386989"/>
            <a:ext cx="3717899" cy="3758334"/>
          </a:xfrm>
        </p:spPr>
        <p:txBody>
          <a:bodyPr/>
          <a:lstStyle/>
          <a:p>
            <a:r>
              <a:rPr lang="en-US" dirty="0"/>
              <a:t>Wycliffe Bosire</a:t>
            </a:r>
          </a:p>
          <a:p>
            <a:endParaRPr lang="en-US" dirty="0"/>
          </a:p>
          <a:p>
            <a:r>
              <a:rPr lang="en-US" dirty="0"/>
              <a:t>bosayaw@gmail.com</a:t>
            </a:r>
          </a:p>
          <a:p>
            <a:endParaRPr lang="en-US" dirty="0"/>
          </a:p>
          <a:p>
            <a:r>
              <a:rPr lang="en-US" dirty="0"/>
              <a:t>+254702760150</a:t>
            </a:r>
          </a:p>
        </p:txBody>
      </p:sp>
      <p:pic>
        <p:nvPicPr>
          <p:cNvPr id="52" name="Picture Placeholder 51" descr="A picture containing sky, outdoor, mountain, nature, stars">
            <a:extLst>
              <a:ext uri="{FF2B5EF4-FFF2-40B4-BE49-F238E27FC236}">
                <a16:creationId xmlns:a16="http://schemas.microsoft.com/office/drawing/2014/main" id="{45DFCBF0-F91E-40C0-A4E6-24E8250C3BA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008219" cy="4532313"/>
          </a:xfrm>
        </p:spPr>
      </p:pic>
      <p:sp>
        <p:nvSpPr>
          <p:cNvPr id="4" name="Footer Placeholder 3">
            <a:extLst>
              <a:ext uri="{FF2B5EF4-FFF2-40B4-BE49-F238E27FC236}">
                <a16:creationId xmlns:a16="http://schemas.microsoft.com/office/drawing/2014/main" id="{BBA09E0B-CEBC-425D-8A86-1F858D8DE9AD}"/>
              </a:ext>
            </a:extLst>
          </p:cNvPr>
          <p:cNvSpPr>
            <a:spLocks noGrp="1"/>
          </p:cNvSpPr>
          <p:nvPr>
            <p:ph type="ftr" sz="quarter" idx="11"/>
          </p:nvPr>
        </p:nvSpPr>
        <p:spPr>
          <a:xfrm>
            <a:off x="201168" y="6356350"/>
            <a:ext cx="4837176" cy="365125"/>
          </a:xfrm>
        </p:spPr>
        <p:txBody>
          <a:bodyPr/>
          <a:lstStyle/>
          <a:p>
            <a:pPr lvl="0"/>
            <a:r>
              <a:rPr lang="en-US" noProof="0" dirty="0"/>
              <a:t>Presentation title</a:t>
            </a:r>
          </a:p>
        </p:txBody>
      </p:sp>
      <p:pic>
        <p:nvPicPr>
          <p:cNvPr id="58" name="Picture Placeholder 57" descr="A picture containing mountain, sky, outdoor, nature">
            <a:extLst>
              <a:ext uri="{FF2B5EF4-FFF2-40B4-BE49-F238E27FC236}">
                <a16:creationId xmlns:a16="http://schemas.microsoft.com/office/drawing/2014/main" id="{A51C462C-6D3B-4554-9CDC-86D00D0EA07A}"/>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08219" y="4532313"/>
            <a:ext cx="4183781" cy="2325687"/>
          </a:xfrm>
        </p:spPr>
      </p:pic>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a:lstStyle/>
          <a:p>
            <a:pPr lvl="0"/>
            <a:r>
              <a:rPr lang="en-US" noProof="0" dirty="0"/>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22</a:t>
            </a:fld>
            <a:endParaRPr lang="en-US" noProof="0" dirty="0"/>
          </a:p>
        </p:txBody>
      </p:sp>
    </p:spTree>
    <p:extLst>
      <p:ext uri="{BB962C8B-B14F-4D97-AF65-F5344CB8AC3E}">
        <p14:creationId xmlns:p14="http://schemas.microsoft.com/office/powerpoint/2010/main" val="76761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Introduction</a:t>
            </a:r>
          </a:p>
        </p:txBody>
      </p:sp>
      <p:pic>
        <p:nvPicPr>
          <p:cNvPr id="8" name="Picture Placeholder 7" descr="A picture containing mountain, sky, outdoor, nature">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Statistics for Data Science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a:bodyPr>
          <a:lstStyle/>
          <a:p>
            <a:r>
              <a:rPr lang="en-US" sz="2000" dirty="0"/>
              <a:t>Data Science is a multidisciplinary field which borrows heavily from statistical concepts reflected throughout its structure. From data preprocessing to inferencing data, Statistics plays a major role to help Data Analysts and Scientists to obtain hidden insights in data. In this course, you’ll learn more about Statistical concepts in its raw form and why we need them in Data Science</a:t>
            </a:r>
          </a:p>
          <a:p>
            <a:endParaRPr lang="en-US" sz="2000" dirty="0"/>
          </a:p>
          <a:p>
            <a:endParaRPr lang="en-US" sz="2000"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3</a:t>
            </a:fld>
            <a:endParaRPr lang="en-US" noProof="0" dirty="0"/>
          </a:p>
        </p:txBody>
      </p:sp>
    </p:spTree>
    <p:extLst>
      <p:ext uri="{BB962C8B-B14F-4D97-AF65-F5344CB8AC3E}">
        <p14:creationId xmlns:p14="http://schemas.microsoft.com/office/powerpoint/2010/main" val="10747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6F4FD17E-BCD9-4B99-A72B-3CF213729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2F0901-50F7-4999-A648-3509791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67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D5EF25CE-6F8D-377C-0E8D-B1B9E8132323}"/>
              </a:ext>
            </a:extLst>
          </p:cNvPr>
          <p:cNvSpPr>
            <a:spLocks noGrp="1"/>
          </p:cNvSpPr>
          <p:nvPr>
            <p:ph type="title"/>
          </p:nvPr>
        </p:nvSpPr>
        <p:spPr>
          <a:xfrm>
            <a:off x="647700" y="1750423"/>
            <a:ext cx="4098471" cy="4193177"/>
          </a:xfrm>
        </p:spPr>
        <p:txBody>
          <a:bodyPr vert="horz" lIns="91440" tIns="45720" rIns="91440" bIns="45720" rtlCol="0" anchor="b">
            <a:normAutofit/>
          </a:bodyPr>
          <a:lstStyle/>
          <a:p>
            <a:r>
              <a:rPr lang="en-US" sz="4500" spc="-40">
                <a:solidFill>
                  <a:srgbClr val="FFFFFF"/>
                </a:solidFill>
              </a:rPr>
              <a:t>Data Science Fundamentals</a:t>
            </a:r>
          </a:p>
        </p:txBody>
      </p:sp>
      <p:sp>
        <p:nvSpPr>
          <p:cNvPr id="4" name="Footer Placeholder 3">
            <a:extLst>
              <a:ext uri="{FF2B5EF4-FFF2-40B4-BE49-F238E27FC236}">
                <a16:creationId xmlns:a16="http://schemas.microsoft.com/office/drawing/2014/main" id="{5FBB23FF-4B49-81CF-9462-1BC8BAB707AB}"/>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dirty="0">
                <a:solidFill>
                  <a:srgbClr val="FFFFFF"/>
                </a:solidFill>
                <a:effectLst>
                  <a:outerShdw blurRad="38100" dist="38100" dir="2700000" algn="tl">
                    <a:srgbClr val="000000">
                      <a:alpha val="43137"/>
                    </a:srgbClr>
                  </a:outerShdw>
                </a:effectLst>
              </a:rPr>
              <a:t>Statistics for Data Science</a:t>
            </a:r>
            <a:endParaRPr lang="en-US" kern="1200" dirty="0">
              <a:solidFill>
                <a:srgbClr val="FFFFFF"/>
              </a:solidFill>
              <a:effectLst>
                <a:outerShdw blurRad="38100" dist="38100" dir="2700000" algn="tl">
                  <a:srgbClr val="000000">
                    <a:alpha val="43137"/>
                  </a:srgbClr>
                </a:outerShdw>
              </a:effectLst>
              <a:latin typeface="+mn-lt"/>
              <a:ea typeface="+mn-ea"/>
              <a:cs typeface="+mn-cs"/>
            </a:endParaRPr>
          </a:p>
        </p:txBody>
      </p:sp>
      <p:sp>
        <p:nvSpPr>
          <p:cNvPr id="6" name="Date Placeholder 5">
            <a:extLst>
              <a:ext uri="{FF2B5EF4-FFF2-40B4-BE49-F238E27FC236}">
                <a16:creationId xmlns:a16="http://schemas.microsoft.com/office/drawing/2014/main" id="{0113CFA3-3F23-0745-3326-5008F37D7749}"/>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dirty="0"/>
              <a:t>2023</a:t>
            </a:r>
          </a:p>
        </p:txBody>
      </p:sp>
      <p:sp>
        <p:nvSpPr>
          <p:cNvPr id="7" name="Slide Number Placeholder 6">
            <a:extLst>
              <a:ext uri="{FF2B5EF4-FFF2-40B4-BE49-F238E27FC236}">
                <a16:creationId xmlns:a16="http://schemas.microsoft.com/office/drawing/2014/main" id="{C2D4BC53-0ABF-B3BD-6CE8-4BDC24645F86}"/>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D6D940D-6D44-4DF9-9322-B4B11F7EDCD0}"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4</a:t>
            </a:fld>
            <a:endParaRPr kumimoji="0" lang="en-US" b="0" i="0" u="none" strike="noStrike" cap="none" spc="0" normalizeH="0" baseline="0" noProof="0">
              <a:ln>
                <a:noFill/>
              </a:ln>
              <a:effectLst/>
              <a:uLnTx/>
              <a:uFillTx/>
            </a:endParaRPr>
          </a:p>
        </p:txBody>
      </p:sp>
      <p:pic>
        <p:nvPicPr>
          <p:cNvPr id="2050" name="Picture 2" descr="Data Science tutorial">
            <a:extLst>
              <a:ext uri="{FF2B5EF4-FFF2-40B4-BE49-F238E27FC236}">
                <a16:creationId xmlns:a16="http://schemas.microsoft.com/office/drawing/2014/main" id="{8C6456E3-A07D-7845-2A6E-0D96F09C3C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4486" y="1259840"/>
            <a:ext cx="5062548" cy="447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89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a:xfrm>
            <a:off x="649045" y="753035"/>
            <a:ext cx="5945393" cy="2366683"/>
          </a:xfrm>
        </p:spPr>
        <p:txBody>
          <a:bodyPr/>
          <a:lstStyle/>
          <a:p>
            <a:r>
              <a:rPr lang="en-US" dirty="0"/>
              <a:t>Linear Algebra and Statistics Basics</a:t>
            </a:r>
          </a:p>
        </p:txBody>
      </p:sp>
      <p:sp>
        <p:nvSpPr>
          <p:cNvPr id="12" name="Subtitle 11">
            <a:extLst>
              <a:ext uri="{FF2B5EF4-FFF2-40B4-BE49-F238E27FC236}">
                <a16:creationId xmlns:a16="http://schemas.microsoft.com/office/drawing/2014/main" id="{AEAC0465-1751-47C8-9200-CF24EEB5E133}"/>
              </a:ext>
            </a:extLst>
          </p:cNvPr>
          <p:cNvSpPr>
            <a:spLocks noGrp="1"/>
          </p:cNvSpPr>
          <p:nvPr>
            <p:ph type="subTitle" idx="1"/>
          </p:nvPr>
        </p:nvSpPr>
        <p:spPr>
          <a:xfrm>
            <a:off x="649045" y="3075868"/>
            <a:ext cx="5945393" cy="1108335"/>
          </a:xfrm>
        </p:spPr>
        <p:txBody>
          <a:bodyPr/>
          <a:lstStyle/>
          <a:p>
            <a:r>
              <a:rPr lang="en-US" dirty="0"/>
              <a:t>Linear Algebra and Statistics in summary</a:t>
            </a:r>
          </a:p>
        </p:txBody>
      </p:sp>
      <p:pic>
        <p:nvPicPr>
          <p:cNvPr id="26" name="Picture Placeholder 25" descr="A person standing on a rock">
            <a:extLst>
              <a:ext uri="{FF2B5EF4-FFF2-40B4-BE49-F238E27FC236}">
                <a16:creationId xmlns:a16="http://schemas.microsoft.com/office/drawing/2014/main" id="{5A11C124-E818-45E0-9F70-7F0C271DDC7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0" y="4533900"/>
            <a:ext cx="7086598" cy="2324100"/>
          </a:xfrm>
        </p:spPr>
      </p:pic>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a:xfrm>
            <a:off x="201168" y="6356350"/>
            <a:ext cx="4837176" cy="365125"/>
          </a:xfrm>
        </p:spPr>
        <p:txBody>
          <a:bodyPr/>
          <a:lstStyle/>
          <a:p>
            <a:pPr lvl="0"/>
            <a:r>
              <a:rPr lang="en-US" noProof="0" dirty="0"/>
              <a:t>Statistics for Data Science</a:t>
            </a:r>
          </a:p>
        </p:txBody>
      </p:sp>
      <p:pic>
        <p:nvPicPr>
          <p:cNvPr id="18" name="Picture Placeholder 17" descr="A picture containing outdoor, person, mountain">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7086600" y="0"/>
            <a:ext cx="5105400" cy="4533900"/>
          </a:xfrm>
        </p:spPr>
      </p:pic>
      <p:pic>
        <p:nvPicPr>
          <p:cNvPr id="22" name="Picture Placeholder 21" descr="A picture containing nature, outdoor, snow, mountain">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7086598" y="4533900"/>
            <a:ext cx="5105402" cy="2324100"/>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a:xfrm>
            <a:off x="7013448" y="6355080"/>
            <a:ext cx="4352544" cy="365125"/>
          </a:xfrm>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a:xfrm>
            <a:off x="11365992" y="6356350"/>
            <a:ext cx="630936" cy="365125"/>
          </a:xfrm>
        </p:spPr>
        <p:txBody>
          <a:bodyPr/>
          <a:lstStyle/>
          <a:p>
            <a:pPr lvl="0"/>
            <a:fld id="{2722F022-211C-4882-844C-086FEA6806AA}" type="slidenum">
              <a:rPr lang="en-US" noProof="0" smtClean="0"/>
              <a:pPr lvl="0"/>
              <a:t>5</a:t>
            </a:fld>
            <a:endParaRPr lang="en-US" noProof="0" dirty="0"/>
          </a:p>
        </p:txBody>
      </p:sp>
    </p:spTree>
    <p:extLst>
      <p:ext uri="{BB962C8B-B14F-4D97-AF65-F5344CB8AC3E}">
        <p14:creationId xmlns:p14="http://schemas.microsoft.com/office/powerpoint/2010/main" val="282602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lstStyle/>
          <a:p>
            <a:r>
              <a:rPr lang="en-US" dirty="0"/>
              <a:t>Linear Algebra</a:t>
            </a:r>
          </a:p>
        </p:txBody>
      </p:sp>
      <p:pic>
        <p:nvPicPr>
          <p:cNvPr id="8" name="Picture Placeholder 7" descr="A picture containing mountain, sky, outdoor, nature">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286000"/>
            <a:ext cx="5067300" cy="4572000"/>
          </a:xfrm>
        </p:spPr>
      </p:pic>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a:lstStyle/>
          <a:p>
            <a:r>
              <a:rPr lang="en-US" dirty="0"/>
              <a:t>Statistics for Data Science</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a:bodyPr>
          <a:lstStyle/>
          <a:p>
            <a:r>
              <a:rPr lang="en-US" sz="2000" dirty="0"/>
              <a:t>The key takeaway in Linear Algebra is learning about variables, matrices and data visualization.</a:t>
            </a:r>
          </a:p>
          <a:p>
            <a:r>
              <a:rPr lang="en-US" sz="2000" dirty="0"/>
              <a:t> A variable is a representative of a given value in layman's language. </a:t>
            </a:r>
          </a:p>
          <a:p>
            <a:r>
              <a:rPr lang="en-US" sz="2000" dirty="0"/>
              <a:t>Many times you’ll end up dealing with independent and target variables. An independent variable is mostly a factor that influences the dependent variable (effect).</a:t>
            </a:r>
          </a:p>
          <a:p>
            <a:endParaRPr lang="en-US" sz="2000" dirty="0"/>
          </a:p>
          <a:p>
            <a:endParaRPr lang="en-US" sz="2000" dirty="0"/>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a:lstStyle/>
          <a:p>
            <a:pPr lvl="0"/>
            <a:fld id="{244D815C-8BF3-4ECF-A945-A2A7C2983AF9}" type="slidenum">
              <a:rPr lang="en-US" noProof="0" smtClean="0"/>
              <a:pPr lvl="0"/>
              <a:t>6</a:t>
            </a:fld>
            <a:endParaRPr lang="en-US" noProof="0" dirty="0"/>
          </a:p>
        </p:txBody>
      </p:sp>
    </p:spTree>
    <p:extLst>
      <p:ext uri="{BB962C8B-B14F-4D97-AF65-F5344CB8AC3E}">
        <p14:creationId xmlns:p14="http://schemas.microsoft.com/office/powerpoint/2010/main" val="163951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9E3417-C771-4F3C-B4DD-356263496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580DD05-39CD-4456-866A-CD4ADCD8F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430619" y="801445"/>
            <a:ext cx="2312582" cy="5255111"/>
          </a:xfrm>
        </p:spPr>
        <p:txBody>
          <a:bodyPr vert="horz" lIns="91440" tIns="45720" rIns="91440" bIns="45720" rtlCol="0" anchor="t">
            <a:normAutofit/>
          </a:bodyPr>
          <a:lstStyle/>
          <a:p>
            <a:r>
              <a:rPr lang="en-US" sz="2800" spc="-40">
                <a:solidFill>
                  <a:srgbClr val="FFFFFF"/>
                </a:solidFill>
              </a:rPr>
              <a:t>Linear Algebra</a:t>
            </a:r>
          </a:p>
        </p:txBody>
      </p:sp>
      <p:pic>
        <p:nvPicPr>
          <p:cNvPr id="8" name="Picture Placeholder 7" descr="A growing plant">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rcRect t="12515" b="12515"/>
          <a:stretch/>
        </p:blipFill>
        <p:spPr>
          <a:xfrm>
            <a:off x="3040641" y="10"/>
            <a:ext cx="9144000" cy="4571990"/>
          </a:xfrm>
          <a:prstGeom prst="rect">
            <a:avLst/>
          </a:prstGeom>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3595396" y="4964654"/>
            <a:ext cx="7796951" cy="125517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1500"/>
              <a:t>Imagine a case of a farmer planting crops during the rainy season. The farmer may want to know the factors that affect the yield of his crops. The factors may include, amount of rainfall, fertilizer utilized, size of land etc. In this case, the factors are the independent variables while the yield is the dependent variable in this case.</a:t>
            </a:r>
          </a:p>
          <a:p>
            <a:pPr indent="-228600">
              <a:lnSpc>
                <a:spcPct val="100000"/>
              </a:lnSpc>
              <a:buFont typeface="Arial" panose="020B0604020202020204" pitchFamily="34" charset="0"/>
              <a:buChar char="•"/>
            </a:pPr>
            <a:endParaRPr lang="en-US" sz="1500"/>
          </a:p>
          <a:p>
            <a:pPr indent="-228600">
              <a:lnSpc>
                <a:spcPct val="100000"/>
              </a:lnSpc>
              <a:buFont typeface="Arial" panose="020B0604020202020204" pitchFamily="34" charset="0"/>
              <a:buChar char="•"/>
            </a:pPr>
            <a:endParaRPr lang="en-US" sz="150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268926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Statistics for Data Science</a:t>
            </a: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pPr lvl="0">
                <a:spcAft>
                  <a:spcPts val="600"/>
                </a:spcAft>
              </a:pPr>
              <a:t>7</a:t>
            </a:fld>
            <a:endParaRPr lang="en-US" noProof="0"/>
          </a:p>
        </p:txBody>
      </p:sp>
    </p:spTree>
    <p:extLst>
      <p:ext uri="{BB962C8B-B14F-4D97-AF65-F5344CB8AC3E}">
        <p14:creationId xmlns:p14="http://schemas.microsoft.com/office/powerpoint/2010/main" val="171516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7700" y="349624"/>
            <a:ext cx="5329518" cy="1809376"/>
          </a:xfrm>
        </p:spPr>
        <p:txBody>
          <a:bodyPr vert="horz" lIns="91440" tIns="45720" rIns="91440" bIns="45720" rtlCol="0" anchor="b">
            <a:normAutofit/>
          </a:bodyPr>
          <a:lstStyle/>
          <a:p>
            <a:r>
              <a:rPr lang="en-US" spc="-40" dirty="0">
                <a:solidFill>
                  <a:schemeClr val="accent1"/>
                </a:solidFill>
              </a:rPr>
              <a:t>Linear Algebra</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647700" y="2286000"/>
            <a:ext cx="5575300" cy="3890962"/>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000" dirty="0"/>
              <a:t>Matrices represent a fundamental concept in Statistics, as they are data structures that store data in forms of rows and columns. Many algorithms like </a:t>
            </a:r>
            <a:r>
              <a:rPr lang="en-US" sz="2000" dirty="0" err="1"/>
              <a:t>Xgboost</a:t>
            </a:r>
            <a:r>
              <a:rPr lang="en-US" sz="2000" dirty="0"/>
              <a:t> store their data in  matrix form enabling faster computation. Think of them as how you work with an Excel spreadsheet. </a:t>
            </a:r>
          </a:p>
          <a:p>
            <a:pPr indent="-228600">
              <a:lnSpc>
                <a:spcPct val="100000"/>
              </a:lnSpc>
              <a:buFont typeface="Arial" panose="020B0604020202020204" pitchFamily="34" charset="0"/>
              <a:buChar char="•"/>
            </a:pPr>
            <a:r>
              <a:rPr lang="en-US" sz="2000" dirty="0"/>
              <a:t>In models like Artificial Neural Networks, matrices store weights which are the parameters that help a neural network make predictions.</a:t>
            </a:r>
          </a:p>
          <a:p>
            <a:pPr indent="-228600">
              <a:lnSpc>
                <a:spcPct val="100000"/>
              </a:lnSpc>
              <a:buFont typeface="Arial" panose="020B0604020202020204" pitchFamily="34" charset="0"/>
              <a:buChar char="•"/>
            </a:pPr>
            <a:endParaRPr lang="en-US" sz="2000" dirty="0"/>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Statistics for Data Science</a:t>
            </a:r>
          </a:p>
        </p:txBody>
      </p:sp>
      <p:pic>
        <p:nvPicPr>
          <p:cNvPr id="8" name="Picture Placeholder 7" descr="Frangipani flower">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tretch/>
        </p:blipFill>
        <p:spPr>
          <a:xfrm>
            <a:off x="6583680" y="1601587"/>
            <a:ext cx="5247639" cy="3502799"/>
          </a:xfrm>
          <a:prstGeom prst="rect">
            <a:avLst/>
          </a:prstGeom>
        </p:spPr>
      </p:pic>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dirty="0"/>
              <a:t>2023</a:t>
            </a:r>
            <a:endParaRPr lang="en-US" noProof="0"/>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8</a:t>
            </a:fld>
            <a:endParaRPr lang="en-US" noProof="0"/>
          </a:p>
        </p:txBody>
      </p:sp>
    </p:spTree>
    <p:extLst>
      <p:ext uri="{BB962C8B-B14F-4D97-AF65-F5344CB8AC3E}">
        <p14:creationId xmlns:p14="http://schemas.microsoft.com/office/powerpoint/2010/main" val="411356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sky, outdoor, mountain, tent">
            <a:extLst>
              <a:ext uri="{FF2B5EF4-FFF2-40B4-BE49-F238E27FC236}">
                <a16:creationId xmlns:a16="http://schemas.microsoft.com/office/drawing/2014/main" id="{284A1AA7-2E90-4B15-88DA-97825B64484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2" y="0"/>
            <a:ext cx="12192000" cy="6858000"/>
          </a:xfrm>
        </p:spPr>
      </p:pic>
      <p:sp>
        <p:nvSpPr>
          <p:cNvPr id="3" name="Title 2">
            <a:extLst>
              <a:ext uri="{FF2B5EF4-FFF2-40B4-BE49-F238E27FC236}">
                <a16:creationId xmlns:a16="http://schemas.microsoft.com/office/drawing/2014/main" id="{8AC7AC30-1251-40E1-9808-1FB902C4C199}"/>
              </a:ext>
            </a:extLst>
          </p:cNvPr>
          <p:cNvSpPr>
            <a:spLocks noGrp="1"/>
          </p:cNvSpPr>
          <p:nvPr>
            <p:ph type="ctrTitle"/>
          </p:nvPr>
        </p:nvSpPr>
        <p:spPr>
          <a:xfrm>
            <a:off x="1177636" y="-2"/>
            <a:ext cx="11014364" cy="4100947"/>
          </a:xfrm>
        </p:spPr>
        <p:txBody>
          <a:bodyPr>
            <a:normAutofit/>
          </a:bodyPr>
          <a:lstStyle/>
          <a:p>
            <a:r>
              <a:rPr lang="en-US" i="0" dirty="0">
                <a:solidFill>
                  <a:schemeClr val="bg2"/>
                </a:solidFill>
                <a:effectLst/>
              </a:rPr>
              <a:t>You can't fix by analysis what you bungled by design.</a:t>
            </a:r>
            <a:endParaRPr lang="en-US" dirty="0">
              <a:solidFill>
                <a:schemeClr val="bg2"/>
              </a:solidFill>
            </a:endParaRPr>
          </a:p>
        </p:txBody>
      </p:sp>
      <p:sp>
        <p:nvSpPr>
          <p:cNvPr id="4" name="Subtitle 3">
            <a:extLst>
              <a:ext uri="{FF2B5EF4-FFF2-40B4-BE49-F238E27FC236}">
                <a16:creationId xmlns:a16="http://schemas.microsoft.com/office/drawing/2014/main" id="{4154B60C-7CE6-4829-87C0-7B4B3E16851E}"/>
              </a:ext>
            </a:extLst>
          </p:cNvPr>
          <p:cNvSpPr>
            <a:spLocks noGrp="1"/>
          </p:cNvSpPr>
          <p:nvPr>
            <p:ph type="subTitle" idx="1"/>
          </p:nvPr>
        </p:nvSpPr>
        <p:spPr>
          <a:xfrm>
            <a:off x="3241963" y="4089656"/>
            <a:ext cx="8950035" cy="2796566"/>
          </a:xfrm>
        </p:spPr>
        <p:txBody>
          <a:bodyPr>
            <a:normAutofit/>
          </a:bodyPr>
          <a:lstStyle/>
          <a:p>
            <a:r>
              <a:rPr lang="en-US" i="0" dirty="0">
                <a:solidFill>
                  <a:schemeClr val="bg2"/>
                </a:solidFill>
                <a:effectLst/>
                <a:latin typeface="+mj-lt"/>
              </a:rPr>
              <a:t>Light, Singer and Willett</a:t>
            </a:r>
            <a:endParaRPr lang="en-US" dirty="0">
              <a:solidFill>
                <a:schemeClr val="bg2"/>
              </a:solidFill>
              <a:latin typeface="+mj-lt"/>
            </a:endParaRPr>
          </a:p>
        </p:txBody>
      </p:sp>
      <p:sp>
        <p:nvSpPr>
          <p:cNvPr id="27" name="Footer Placeholder 26">
            <a:extLst>
              <a:ext uri="{FF2B5EF4-FFF2-40B4-BE49-F238E27FC236}">
                <a16:creationId xmlns:a16="http://schemas.microsoft.com/office/drawing/2014/main" id="{292399BD-BD2E-4306-802E-64A79BA9774A}"/>
              </a:ext>
            </a:extLst>
          </p:cNvPr>
          <p:cNvSpPr>
            <a:spLocks noGrp="1"/>
          </p:cNvSpPr>
          <p:nvPr>
            <p:ph type="ftr" sz="quarter" idx="11"/>
          </p:nvPr>
        </p:nvSpPr>
        <p:spPr>
          <a:xfrm>
            <a:off x="201168" y="6356350"/>
            <a:ext cx="4837176" cy="365125"/>
          </a:xfrm>
        </p:spPr>
        <p:txBody>
          <a:bodyPr/>
          <a:lstStyle/>
          <a:p>
            <a:pPr lvl="0"/>
            <a:r>
              <a:rPr lang="en-US" noProof="0" dirty="0"/>
              <a:t>Statistics for Data Science</a:t>
            </a:r>
          </a:p>
        </p:txBody>
      </p:sp>
      <p:sp>
        <p:nvSpPr>
          <p:cNvPr id="26" name="Date Placeholder 25">
            <a:extLst>
              <a:ext uri="{FF2B5EF4-FFF2-40B4-BE49-F238E27FC236}">
                <a16:creationId xmlns:a16="http://schemas.microsoft.com/office/drawing/2014/main" id="{A98E8EB0-8988-42CF-80D1-7A2AB7D1F8AF}"/>
              </a:ext>
            </a:extLst>
          </p:cNvPr>
          <p:cNvSpPr>
            <a:spLocks noGrp="1"/>
          </p:cNvSpPr>
          <p:nvPr>
            <p:ph type="dt" sz="half" idx="10"/>
          </p:nvPr>
        </p:nvSpPr>
        <p:spPr>
          <a:xfrm>
            <a:off x="7013448" y="6355080"/>
            <a:ext cx="4352544" cy="365125"/>
          </a:xfrm>
        </p:spPr>
        <p:txBody>
          <a:bodyPr/>
          <a:lstStyle/>
          <a:p>
            <a:pPr lvl="0"/>
            <a:r>
              <a:rPr lang="en-US" noProof="0" dirty="0"/>
              <a:t>2023</a:t>
            </a:r>
          </a:p>
        </p:txBody>
      </p:sp>
      <p:sp>
        <p:nvSpPr>
          <p:cNvPr id="28" name="Slide Number Placeholder 27">
            <a:extLst>
              <a:ext uri="{FF2B5EF4-FFF2-40B4-BE49-F238E27FC236}">
                <a16:creationId xmlns:a16="http://schemas.microsoft.com/office/drawing/2014/main" id="{F3FAC0BD-E5E7-4E36-B85D-0C1D0408A115}"/>
              </a:ext>
            </a:extLst>
          </p:cNvPr>
          <p:cNvSpPr>
            <a:spLocks noGrp="1"/>
          </p:cNvSpPr>
          <p:nvPr>
            <p:ph type="sldNum" sz="quarter" idx="12"/>
          </p:nvPr>
        </p:nvSpPr>
        <p:spPr>
          <a:xfrm>
            <a:off x="11365992" y="6356350"/>
            <a:ext cx="630936" cy="365125"/>
          </a:xfrm>
        </p:spPr>
        <p:txBody>
          <a:bodyPr/>
          <a:lstStyle/>
          <a:p>
            <a:pPr lvl="0"/>
            <a:fld id="{CD6D940D-6D44-4DF9-9322-B4B11F7EDCD0}" type="slidenum">
              <a:rPr lang="en-US" noProof="0" smtClean="0"/>
              <a:pPr lvl="0"/>
              <a:t>9</a:t>
            </a:fld>
            <a:endParaRPr lang="en-US" noProof="0" dirty="0"/>
          </a:p>
        </p:txBody>
      </p:sp>
    </p:spTree>
    <p:extLst>
      <p:ext uri="{BB962C8B-B14F-4D97-AF65-F5344CB8AC3E}">
        <p14:creationId xmlns:p14="http://schemas.microsoft.com/office/powerpoint/2010/main" val="3386475026"/>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{A7D8D9D3-CD25-4FEB-88D6-2F61DC5D8E84}tf89117832_win32</Template>
  <TotalTime>0</TotalTime>
  <Words>1419</Words>
  <Application>Microsoft Office PowerPoint</Application>
  <PresentationFormat>Widescreen</PresentationFormat>
  <Paragraphs>139</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inter-regular</vt:lpstr>
      <vt:lpstr>Arial</vt:lpstr>
      <vt:lpstr>Avenir Next LT Pro</vt:lpstr>
      <vt:lpstr>Calibri</vt:lpstr>
      <vt:lpstr>ColorBlockVTI</vt:lpstr>
      <vt:lpstr>Statistics for Data Science</vt:lpstr>
      <vt:lpstr>Outline</vt:lpstr>
      <vt:lpstr>Introduction</vt:lpstr>
      <vt:lpstr>Data Science Fundamentals</vt:lpstr>
      <vt:lpstr>Linear Algebra and Statistics Basics</vt:lpstr>
      <vt:lpstr>Linear Algebra</vt:lpstr>
      <vt:lpstr>Linear Algebra</vt:lpstr>
      <vt:lpstr>Linear Algebra</vt:lpstr>
      <vt:lpstr>You can't fix by analysis what you bungled by design.</vt:lpstr>
      <vt:lpstr>Statistics Basics</vt:lpstr>
      <vt:lpstr>Descriptive Statistics</vt:lpstr>
      <vt:lpstr>Descriptive Statistics</vt:lpstr>
      <vt:lpstr>Applications of Descriptive Statistics</vt:lpstr>
      <vt:lpstr>Applications of Descriptive Statistics</vt:lpstr>
      <vt:lpstr>Reports that say that something hasn't happened are always interesting to me, because as we know, there are known knowns; there are things we know we know. We also know there are known unknowns; that is to say we know there are some things we do not know. But there are also unknown unknowns- the ones we don't know we don't know.</vt:lpstr>
      <vt:lpstr>Algorithmic frameworks and Inferential Statistics</vt:lpstr>
      <vt:lpstr>Regression</vt:lpstr>
      <vt:lpstr>Classification</vt:lpstr>
      <vt:lpstr>Tree-Based Algorithms</vt:lpstr>
      <vt:lpstr>Linear models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Data Science</dc:title>
  <dc:creator>Wycliffe Bosire (External)</dc:creator>
  <cp:lastModifiedBy>Wycliffe Bosire (External)</cp:lastModifiedBy>
  <cp:revision>1</cp:revision>
  <dcterms:created xsi:type="dcterms:W3CDTF">2023-10-04T06:57:51Z</dcterms:created>
  <dcterms:modified xsi:type="dcterms:W3CDTF">2023-10-05T06:53:44Z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